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87" r:id="rId2"/>
    <p:sldId id="286" r:id="rId3"/>
    <p:sldId id="256" r:id="rId4"/>
    <p:sldId id="284" r:id="rId5"/>
    <p:sldId id="259" r:id="rId6"/>
    <p:sldId id="264" r:id="rId7"/>
    <p:sldId id="261" r:id="rId8"/>
    <p:sldId id="262" r:id="rId9"/>
    <p:sldId id="265" r:id="rId10"/>
    <p:sldId id="266" r:id="rId11"/>
    <p:sldId id="267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5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9" autoAdjust="0"/>
    <p:restoredTop sz="94709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7A20E-0E92-47C4-AA2F-479FF6D5D3D0}" type="datetimeFigureOut">
              <a:rPr lang="en-US" smtClean="0"/>
              <a:pPr/>
              <a:t>8/1/2018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5B17C-6ECE-4A1A-B66C-FC5E73097E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7A20E-0E92-47C4-AA2F-479FF6D5D3D0}" type="datetimeFigureOut">
              <a:rPr lang="en-US" smtClean="0"/>
              <a:pPr/>
              <a:t>8/1/2018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5B17C-6ECE-4A1A-B66C-FC5E73097E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7A20E-0E92-47C4-AA2F-479FF6D5D3D0}" type="datetimeFigureOut">
              <a:rPr lang="en-US" smtClean="0"/>
              <a:pPr/>
              <a:t>8/1/2018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5B17C-6ECE-4A1A-B66C-FC5E73097E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7A20E-0E92-47C4-AA2F-479FF6D5D3D0}" type="datetimeFigureOut">
              <a:rPr lang="en-US" smtClean="0"/>
              <a:pPr/>
              <a:t>8/1/2018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5B17C-6ECE-4A1A-B66C-FC5E73097E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7A20E-0E92-47C4-AA2F-479FF6D5D3D0}" type="datetimeFigureOut">
              <a:rPr lang="en-US" smtClean="0"/>
              <a:pPr/>
              <a:t>8/1/2018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5B17C-6ECE-4A1A-B66C-FC5E73097E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7A20E-0E92-47C4-AA2F-479FF6D5D3D0}" type="datetimeFigureOut">
              <a:rPr lang="en-US" smtClean="0"/>
              <a:pPr/>
              <a:t>8/1/2018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5B17C-6ECE-4A1A-B66C-FC5E73097E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7A20E-0E92-47C4-AA2F-479FF6D5D3D0}" type="datetimeFigureOut">
              <a:rPr lang="en-US" smtClean="0"/>
              <a:pPr/>
              <a:t>8/1/2018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5B17C-6ECE-4A1A-B66C-FC5E73097E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7A20E-0E92-47C4-AA2F-479FF6D5D3D0}" type="datetimeFigureOut">
              <a:rPr lang="en-US" smtClean="0"/>
              <a:pPr/>
              <a:t>8/1/2018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5B17C-6ECE-4A1A-B66C-FC5E73097E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7A20E-0E92-47C4-AA2F-479FF6D5D3D0}" type="datetimeFigureOut">
              <a:rPr lang="en-US" smtClean="0"/>
              <a:pPr/>
              <a:t>8/1/2018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5B17C-6ECE-4A1A-B66C-FC5E73097E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7A20E-0E92-47C4-AA2F-479FF6D5D3D0}" type="datetimeFigureOut">
              <a:rPr lang="en-US" smtClean="0"/>
              <a:pPr/>
              <a:t>8/1/2018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5B17C-6ECE-4A1A-B66C-FC5E73097E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7A20E-0E92-47C4-AA2F-479FF6D5D3D0}" type="datetimeFigureOut">
              <a:rPr lang="en-US" smtClean="0"/>
              <a:pPr/>
              <a:t>8/1/2018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CA5B17C-6ECE-4A1A-B66C-FC5E73097E8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B67A20E-0E92-47C4-AA2F-479FF6D5D3D0}" type="datetimeFigureOut">
              <a:rPr lang="en-US" smtClean="0"/>
              <a:pPr/>
              <a:t>8/1/2018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CA5B17C-6ECE-4A1A-B66C-FC5E73097E83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0"/>
            <a:ext cx="8305800" cy="1981200"/>
          </a:xfrm>
        </p:spPr>
        <p:txBody>
          <a:bodyPr>
            <a:noAutofit/>
          </a:bodyPr>
          <a:lstStyle/>
          <a:p>
            <a:pPr algn="ctr"/>
            <a:r>
              <a:rPr lang="en-US" sz="13800" b="1" dirty="0" smtClean="0">
                <a:solidFill>
                  <a:srgbClr val="00B050"/>
                </a:solidFill>
              </a:rPr>
              <a:t>WELCOME</a:t>
            </a:r>
            <a:endParaRPr lang="en-US" sz="13800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>
            <a:normAutofit/>
          </a:bodyPr>
          <a:lstStyle/>
          <a:p>
            <a:r>
              <a:rPr lang="en-US" sz="5400" b="1" dirty="0" smtClean="0">
                <a:solidFill>
                  <a:srgbClr val="FF0000"/>
                </a:solidFill>
              </a:rPr>
              <a:t>COMMUNICATION PATTERN:</a:t>
            </a:r>
            <a:endParaRPr lang="en-US" sz="54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b="1" dirty="0" smtClean="0">
                <a:solidFill>
                  <a:srgbClr val="7030A0"/>
                </a:solidFill>
              </a:rPr>
              <a:t>BOARD OF DIRECTORS</a:t>
            </a:r>
          </a:p>
          <a:p>
            <a:pPr>
              <a:lnSpc>
                <a:spcPct val="150000"/>
              </a:lnSpc>
            </a:pPr>
            <a:r>
              <a:rPr lang="en-US" b="1" dirty="0" smtClean="0">
                <a:solidFill>
                  <a:srgbClr val="7030A0"/>
                </a:solidFill>
              </a:rPr>
              <a:t>MANAGING DIRECTOR</a:t>
            </a:r>
          </a:p>
          <a:p>
            <a:pPr>
              <a:lnSpc>
                <a:spcPct val="150000"/>
              </a:lnSpc>
            </a:pPr>
            <a:r>
              <a:rPr lang="en-US" b="1" dirty="0" smtClean="0">
                <a:solidFill>
                  <a:srgbClr val="7030A0"/>
                </a:solidFill>
              </a:rPr>
              <a:t>DEPT.MANAGERS</a:t>
            </a:r>
          </a:p>
          <a:p>
            <a:pPr>
              <a:lnSpc>
                <a:spcPct val="150000"/>
              </a:lnSpc>
            </a:pPr>
            <a:r>
              <a:rPr lang="en-US" b="1" dirty="0" smtClean="0">
                <a:solidFill>
                  <a:srgbClr val="7030A0"/>
                </a:solidFill>
              </a:rPr>
              <a:t>SUPERVISORS</a:t>
            </a:r>
          </a:p>
          <a:p>
            <a:pPr>
              <a:lnSpc>
                <a:spcPct val="150000"/>
              </a:lnSpc>
            </a:pPr>
            <a:r>
              <a:rPr lang="en-US" b="1" dirty="0" smtClean="0">
                <a:solidFill>
                  <a:srgbClr val="7030A0"/>
                </a:solidFill>
              </a:rPr>
              <a:t>CLERKS&amp;OPERATIVES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210000"/>
              </a:lnSpc>
            </a:pPr>
            <a:r>
              <a:rPr lang="en-US" b="1" dirty="0" smtClean="0">
                <a:solidFill>
                  <a:srgbClr val="7030A0"/>
                </a:solidFill>
              </a:rPr>
              <a:t>RECTOR</a:t>
            </a:r>
          </a:p>
          <a:p>
            <a:pPr>
              <a:lnSpc>
                <a:spcPct val="210000"/>
              </a:lnSpc>
            </a:pPr>
            <a:r>
              <a:rPr lang="en-US" b="1" dirty="0" smtClean="0">
                <a:solidFill>
                  <a:srgbClr val="7030A0"/>
                </a:solidFill>
              </a:rPr>
              <a:t>PRINCIPAL</a:t>
            </a:r>
          </a:p>
          <a:p>
            <a:pPr>
              <a:lnSpc>
                <a:spcPct val="210000"/>
              </a:lnSpc>
            </a:pPr>
            <a:r>
              <a:rPr lang="en-US" b="1" dirty="0" smtClean="0">
                <a:solidFill>
                  <a:srgbClr val="7030A0"/>
                </a:solidFill>
              </a:rPr>
              <a:t>H.O.D</a:t>
            </a:r>
          </a:p>
          <a:p>
            <a:pPr>
              <a:lnSpc>
                <a:spcPct val="210000"/>
              </a:lnSpc>
            </a:pPr>
            <a:r>
              <a:rPr lang="en-US" b="1" dirty="0" smtClean="0">
                <a:solidFill>
                  <a:srgbClr val="7030A0"/>
                </a:solidFill>
              </a:rPr>
              <a:t>MENTOR</a:t>
            </a:r>
          </a:p>
          <a:p>
            <a:pPr>
              <a:lnSpc>
                <a:spcPct val="210000"/>
              </a:lnSpc>
            </a:pPr>
            <a:r>
              <a:rPr lang="en-US" b="1" dirty="0" smtClean="0">
                <a:solidFill>
                  <a:srgbClr val="7030A0"/>
                </a:solidFill>
              </a:rPr>
              <a:t>STUDENTS.</a:t>
            </a:r>
            <a:endParaRPr lang="en-US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>
            <a:normAutofit/>
          </a:bodyPr>
          <a:lstStyle/>
          <a:p>
            <a:r>
              <a:rPr lang="en-US" sz="5400" b="1" dirty="0" smtClean="0">
                <a:solidFill>
                  <a:srgbClr val="FF0000"/>
                </a:solidFill>
              </a:rPr>
              <a:t>COMMUNICATION PATTERN:</a:t>
            </a:r>
            <a:endParaRPr lang="en-US" sz="54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b="1" dirty="0" smtClean="0">
                <a:solidFill>
                  <a:srgbClr val="7030A0"/>
                </a:solidFill>
              </a:rPr>
              <a:t>BOARD OF DIRECTORS</a:t>
            </a:r>
          </a:p>
          <a:p>
            <a:pPr>
              <a:lnSpc>
                <a:spcPct val="150000"/>
              </a:lnSpc>
            </a:pPr>
            <a:r>
              <a:rPr lang="en-US" b="1" dirty="0" smtClean="0">
                <a:solidFill>
                  <a:srgbClr val="7030A0"/>
                </a:solidFill>
              </a:rPr>
              <a:t>MANAGING DIRECTOR</a:t>
            </a:r>
          </a:p>
          <a:p>
            <a:pPr>
              <a:lnSpc>
                <a:spcPct val="150000"/>
              </a:lnSpc>
            </a:pPr>
            <a:r>
              <a:rPr lang="en-US" b="1" dirty="0" smtClean="0">
                <a:solidFill>
                  <a:srgbClr val="7030A0"/>
                </a:solidFill>
              </a:rPr>
              <a:t>DEPT.MANAGERS</a:t>
            </a:r>
          </a:p>
          <a:p>
            <a:pPr>
              <a:lnSpc>
                <a:spcPct val="150000"/>
              </a:lnSpc>
            </a:pPr>
            <a:r>
              <a:rPr lang="en-US" b="1" dirty="0" smtClean="0">
                <a:solidFill>
                  <a:srgbClr val="7030A0"/>
                </a:solidFill>
              </a:rPr>
              <a:t>SUPERVISORS</a:t>
            </a:r>
          </a:p>
          <a:p>
            <a:pPr>
              <a:lnSpc>
                <a:spcPct val="150000"/>
              </a:lnSpc>
            </a:pPr>
            <a:r>
              <a:rPr lang="en-US" b="1" dirty="0" smtClean="0">
                <a:solidFill>
                  <a:srgbClr val="7030A0"/>
                </a:solidFill>
              </a:rPr>
              <a:t>CLERKS&amp;OPERATIVES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210000"/>
              </a:lnSpc>
            </a:pPr>
            <a:r>
              <a:rPr lang="en-US" b="1" dirty="0" smtClean="0">
                <a:solidFill>
                  <a:srgbClr val="7030A0"/>
                </a:solidFill>
              </a:rPr>
              <a:t>RECTOR</a:t>
            </a:r>
          </a:p>
          <a:p>
            <a:pPr>
              <a:lnSpc>
                <a:spcPct val="210000"/>
              </a:lnSpc>
            </a:pPr>
            <a:r>
              <a:rPr lang="en-US" b="1" dirty="0" smtClean="0">
                <a:solidFill>
                  <a:srgbClr val="7030A0"/>
                </a:solidFill>
              </a:rPr>
              <a:t>PRINCIPAL</a:t>
            </a:r>
          </a:p>
          <a:p>
            <a:pPr>
              <a:lnSpc>
                <a:spcPct val="210000"/>
              </a:lnSpc>
            </a:pPr>
            <a:r>
              <a:rPr lang="en-US" b="1" dirty="0" smtClean="0">
                <a:solidFill>
                  <a:srgbClr val="7030A0"/>
                </a:solidFill>
              </a:rPr>
              <a:t>H.O.D</a:t>
            </a:r>
          </a:p>
          <a:p>
            <a:pPr>
              <a:lnSpc>
                <a:spcPct val="210000"/>
              </a:lnSpc>
            </a:pPr>
            <a:r>
              <a:rPr lang="en-US" b="1" dirty="0" smtClean="0">
                <a:solidFill>
                  <a:srgbClr val="7030A0"/>
                </a:solidFill>
              </a:rPr>
              <a:t>MENTOR</a:t>
            </a:r>
          </a:p>
          <a:p>
            <a:pPr>
              <a:lnSpc>
                <a:spcPct val="210000"/>
              </a:lnSpc>
            </a:pPr>
            <a:r>
              <a:rPr lang="en-US" b="1" dirty="0" smtClean="0">
                <a:solidFill>
                  <a:srgbClr val="7030A0"/>
                </a:solidFill>
              </a:rPr>
              <a:t>STUDENTS.</a:t>
            </a:r>
            <a:endParaRPr lang="en-US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b="1" dirty="0" smtClean="0">
                <a:solidFill>
                  <a:srgbClr val="FF0000"/>
                </a:solidFill>
              </a:rPr>
              <a:t>DOWNWARD COMMUNICATION:</a:t>
            </a:r>
            <a:endParaRPr lang="en-US" sz="4400" b="1" dirty="0">
              <a:solidFill>
                <a:srgbClr val="FF0000"/>
              </a:solidFill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3157537" y="3348831"/>
            <a:ext cx="2828925" cy="156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>
                <a:solidFill>
                  <a:srgbClr val="FF0000"/>
                </a:solidFill>
              </a:rPr>
              <a:t>OBJECTIVES:</a:t>
            </a:r>
            <a:endParaRPr lang="en-US" sz="66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en-US" b="1" dirty="0" smtClean="0">
                <a:solidFill>
                  <a:srgbClr val="7030A0"/>
                </a:solidFill>
              </a:rPr>
              <a:t>TO GIVE DIRECTIVES ABOUT SOME JOB.</a:t>
            </a:r>
          </a:p>
          <a:p>
            <a:pPr>
              <a:lnSpc>
                <a:spcPct val="200000"/>
              </a:lnSpc>
            </a:pPr>
            <a:r>
              <a:rPr lang="en-US" b="1" dirty="0" smtClean="0">
                <a:solidFill>
                  <a:srgbClr val="7030A0"/>
                </a:solidFill>
              </a:rPr>
              <a:t>TO EXPLAIN POLICIES AND PROCEDURE.</a:t>
            </a:r>
          </a:p>
          <a:p>
            <a:pPr>
              <a:lnSpc>
                <a:spcPct val="200000"/>
              </a:lnSpc>
            </a:pPr>
            <a:r>
              <a:rPr lang="en-US" b="1" dirty="0" smtClean="0">
                <a:solidFill>
                  <a:srgbClr val="7030A0"/>
                </a:solidFill>
              </a:rPr>
              <a:t>TO CONVEY ASSESSMENT OF PERFORMANCE.</a:t>
            </a:r>
          </a:p>
          <a:p>
            <a:pPr>
              <a:lnSpc>
                <a:spcPct val="200000"/>
              </a:lnSpc>
            </a:pPr>
            <a:r>
              <a:rPr lang="en-US" b="1" dirty="0" smtClean="0">
                <a:solidFill>
                  <a:srgbClr val="7030A0"/>
                </a:solidFill>
              </a:rPr>
              <a:t>TO EXPLAIN THE RATIONALE OF THE JOB.</a:t>
            </a:r>
            <a:endParaRPr lang="en-US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>
                <a:solidFill>
                  <a:srgbClr val="FF0000"/>
                </a:solidFill>
              </a:rPr>
              <a:t>LIMITATIONS:</a:t>
            </a:r>
            <a:endParaRPr lang="en-US" sz="66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200000"/>
              </a:lnSpc>
            </a:pPr>
            <a:r>
              <a:rPr lang="en-US" b="1" dirty="0" smtClean="0">
                <a:solidFill>
                  <a:srgbClr val="7030A0"/>
                </a:solidFill>
              </a:rPr>
              <a:t>IN CASE OF LONG LINE OF COMMUNICATION, THERE MAY BE,</a:t>
            </a:r>
          </a:p>
          <a:p>
            <a:pPr>
              <a:lnSpc>
                <a:spcPct val="200000"/>
              </a:lnSpc>
            </a:pPr>
            <a:r>
              <a:rPr lang="en-US" b="1" dirty="0" smtClean="0">
                <a:solidFill>
                  <a:srgbClr val="7030A0"/>
                </a:solidFill>
              </a:rPr>
              <a:t>DELAY</a:t>
            </a:r>
          </a:p>
          <a:p>
            <a:pPr>
              <a:lnSpc>
                <a:spcPct val="200000"/>
              </a:lnSpc>
            </a:pPr>
            <a:r>
              <a:rPr lang="en-US" b="1" dirty="0" smtClean="0">
                <a:solidFill>
                  <a:srgbClr val="7030A0"/>
                </a:solidFill>
              </a:rPr>
              <a:t>LOSS OF INFORMATION</a:t>
            </a:r>
          </a:p>
          <a:p>
            <a:pPr>
              <a:lnSpc>
                <a:spcPct val="200000"/>
              </a:lnSpc>
            </a:pPr>
            <a:r>
              <a:rPr lang="en-US" b="1" dirty="0" smtClean="0">
                <a:solidFill>
                  <a:srgbClr val="7030A0"/>
                </a:solidFill>
              </a:rPr>
              <a:t>DISTORTION</a:t>
            </a:r>
          </a:p>
          <a:p>
            <a:pPr>
              <a:lnSpc>
                <a:spcPct val="200000"/>
              </a:lnSpc>
            </a:pPr>
            <a:r>
              <a:rPr lang="en-US" b="1" dirty="0" smtClean="0">
                <a:solidFill>
                  <a:srgbClr val="7030A0"/>
                </a:solidFill>
              </a:rPr>
              <a:t>RESENTMENT BY SUBORDINATE STAFF.</a:t>
            </a:r>
            <a:endParaRPr lang="en-US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800" b="1" dirty="0" smtClean="0">
                <a:solidFill>
                  <a:srgbClr val="FF0000"/>
                </a:solidFill>
              </a:rPr>
              <a:t>UPWARD COMMUNICATION:</a:t>
            </a:r>
            <a:endParaRPr lang="en-US" sz="4800" b="1" dirty="0">
              <a:solidFill>
                <a:srgbClr val="FF0000"/>
              </a:solidFill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33600" y="1935163"/>
            <a:ext cx="4724400" cy="4618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b="1" dirty="0" smtClean="0">
                <a:solidFill>
                  <a:srgbClr val="FF0000"/>
                </a:solidFill>
              </a:rPr>
              <a:t>IMPORTANCE: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200000"/>
              </a:lnSpc>
            </a:pPr>
            <a:r>
              <a:rPr lang="en-US" sz="2800" b="1" dirty="0" smtClean="0">
                <a:solidFill>
                  <a:srgbClr val="7030A0"/>
                </a:solidFill>
              </a:rPr>
              <a:t>PROVIDE FEEDBACK TO SUPERIORS.</a:t>
            </a:r>
          </a:p>
          <a:p>
            <a:pPr>
              <a:lnSpc>
                <a:spcPct val="200000"/>
              </a:lnSpc>
            </a:pPr>
            <a:r>
              <a:rPr lang="en-US" sz="2800" b="1" dirty="0" smtClean="0">
                <a:solidFill>
                  <a:srgbClr val="7030A0"/>
                </a:solidFill>
              </a:rPr>
              <a:t>PROMOTES HARMONY.</a:t>
            </a:r>
          </a:p>
          <a:p>
            <a:pPr>
              <a:lnSpc>
                <a:spcPct val="200000"/>
              </a:lnSpc>
            </a:pPr>
            <a:r>
              <a:rPr lang="en-US" sz="2800" b="1" dirty="0" smtClean="0">
                <a:solidFill>
                  <a:srgbClr val="7030A0"/>
                </a:solidFill>
              </a:rPr>
              <a:t>RELEASSES THE PENT-UP EMOTIONS.</a:t>
            </a:r>
          </a:p>
          <a:p>
            <a:pPr>
              <a:lnSpc>
                <a:spcPct val="200000"/>
              </a:lnSpc>
            </a:pPr>
            <a:r>
              <a:rPr lang="en-US" sz="2800" b="1" dirty="0" smtClean="0">
                <a:solidFill>
                  <a:srgbClr val="7030A0"/>
                </a:solidFill>
              </a:rPr>
              <a:t>MAKE THE INTRO OF NEW SCHEMES EASIER.</a:t>
            </a:r>
          </a:p>
          <a:p>
            <a:pPr>
              <a:lnSpc>
                <a:spcPct val="200000"/>
              </a:lnSpc>
            </a:pPr>
            <a:r>
              <a:rPr lang="en-US" sz="2800" b="1" dirty="0" smtClean="0">
                <a:solidFill>
                  <a:srgbClr val="7030A0"/>
                </a:solidFill>
              </a:rPr>
              <a:t>PROVIDES THE SUPERIORS WITH USEFUL SUGGESTIONS.</a:t>
            </a:r>
            <a:endParaRPr lang="en-US" sz="28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>
                <a:solidFill>
                  <a:srgbClr val="FF0000"/>
                </a:solidFill>
              </a:rPr>
              <a:t>LIMITATIONS:</a:t>
            </a:r>
            <a:endParaRPr lang="en-US" sz="60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b="1" dirty="0" smtClean="0">
                <a:solidFill>
                  <a:srgbClr val="7030A0"/>
                </a:solidFill>
              </a:rPr>
              <a:t>EMPLOYEES ARE RELUCANT TO EXPRESS THEMSELVES.</a:t>
            </a:r>
          </a:p>
          <a:p>
            <a:pPr>
              <a:lnSpc>
                <a:spcPct val="150000"/>
              </a:lnSpc>
            </a:pPr>
            <a:r>
              <a:rPr lang="en-US" b="1" dirty="0" smtClean="0">
                <a:solidFill>
                  <a:srgbClr val="7030A0"/>
                </a:solidFill>
              </a:rPr>
              <a:t>GREAT POSSIBILITY OF DISTORTION. </a:t>
            </a:r>
          </a:p>
          <a:p>
            <a:pPr>
              <a:lnSpc>
                <a:spcPct val="150000"/>
              </a:lnSpc>
            </a:pPr>
            <a:r>
              <a:rPr lang="en-US" b="1" dirty="0" smtClean="0">
                <a:solidFill>
                  <a:srgbClr val="7030A0"/>
                </a:solidFill>
              </a:rPr>
              <a:t>BY PASSED SUPERIORS FEEL INSULTED.</a:t>
            </a:r>
          </a:p>
          <a:p>
            <a:pPr>
              <a:lnSpc>
                <a:spcPct val="150000"/>
              </a:lnSpc>
            </a:pPr>
            <a:r>
              <a:rPr lang="en-US" b="1" dirty="0" smtClean="0">
                <a:solidFill>
                  <a:srgbClr val="7030A0"/>
                </a:solidFill>
              </a:rPr>
              <a:t>EMPLOYEES FEAR THAT CRITICISM MAY BE INTERPRETED.</a:t>
            </a:r>
            <a:endParaRPr lang="en-US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b="1" dirty="0" smtClean="0">
                <a:solidFill>
                  <a:srgbClr val="FF0000"/>
                </a:solidFill>
              </a:rPr>
              <a:t>HORIZONTAL COMMUNICATION:</a:t>
            </a:r>
            <a:endParaRPr lang="en-US" sz="4400" b="1" dirty="0">
              <a:solidFill>
                <a:srgbClr val="FF0000"/>
              </a:solidFill>
            </a:endParaRP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2333625" y="3086894"/>
            <a:ext cx="4476750" cy="208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b="1" dirty="0" smtClean="0">
                <a:solidFill>
                  <a:srgbClr val="FF0000"/>
                </a:solidFill>
              </a:rPr>
              <a:t>HORIZONTAL COMMUNICATION:</a:t>
            </a:r>
            <a:endParaRPr lang="en-US" sz="44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lnSpc>
                <a:spcPct val="150000"/>
              </a:lnSpc>
            </a:pPr>
            <a:r>
              <a:rPr lang="en-US" b="1" dirty="0" smtClean="0">
                <a:solidFill>
                  <a:srgbClr val="7030A0"/>
                </a:solidFill>
              </a:rPr>
              <a:t>IN THIS COMMUNICATION FLOWS BETWEEN PEOPLE AT THE LEVEL.</a:t>
            </a:r>
          </a:p>
          <a:p>
            <a:pPr>
              <a:lnSpc>
                <a:spcPct val="150000"/>
              </a:lnSpc>
            </a:pPr>
            <a:r>
              <a:rPr lang="en-US" b="1" dirty="0" smtClean="0">
                <a:solidFill>
                  <a:srgbClr val="7030A0"/>
                </a:solidFill>
              </a:rPr>
              <a:t>IT IS IMPORTANCE FOR PROMOTING UNDERSTANDING AND CO-ORDINATION AMONG VARIOUS PEOPLE.</a:t>
            </a:r>
          </a:p>
          <a:p>
            <a:pPr>
              <a:lnSpc>
                <a:spcPct val="150000"/>
              </a:lnSpc>
            </a:pPr>
            <a:r>
              <a:rPr lang="en-US" b="1" dirty="0" smtClean="0">
                <a:solidFill>
                  <a:srgbClr val="7030A0"/>
                </a:solidFill>
              </a:rPr>
              <a:t>CARRIED ON</a:t>
            </a:r>
          </a:p>
          <a:p>
            <a:pPr>
              <a:lnSpc>
                <a:spcPct val="150000"/>
              </a:lnSpc>
            </a:pPr>
            <a:r>
              <a:rPr lang="en-US" b="1" dirty="0" smtClean="0">
                <a:solidFill>
                  <a:srgbClr val="7030A0"/>
                </a:solidFill>
              </a:rPr>
              <a:t>FACE-TO-FACE DISCUSSION. </a:t>
            </a:r>
          </a:p>
          <a:p>
            <a:pPr>
              <a:lnSpc>
                <a:spcPct val="150000"/>
              </a:lnSpc>
            </a:pPr>
            <a:r>
              <a:rPr lang="en-US" b="1" dirty="0" smtClean="0">
                <a:solidFill>
                  <a:srgbClr val="7030A0"/>
                </a:solidFill>
              </a:rPr>
              <a:t>TELEPHONIC TALK</a:t>
            </a:r>
          </a:p>
          <a:p>
            <a:pPr>
              <a:lnSpc>
                <a:spcPct val="150000"/>
              </a:lnSpc>
            </a:pPr>
            <a:r>
              <a:rPr lang="en-US" b="1" dirty="0" smtClean="0">
                <a:solidFill>
                  <a:srgbClr val="7030A0"/>
                </a:solidFill>
              </a:rPr>
              <a:t>MEMOS.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305800" cy="17526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600" dirty="0" smtClean="0">
                <a:solidFill>
                  <a:srgbClr val="C00000"/>
                </a:solidFill>
              </a:rPr>
              <a:t>PPT-PRESENTAION</a:t>
            </a:r>
            <a:br>
              <a:rPr lang="en-US" sz="6600" dirty="0" smtClean="0">
                <a:solidFill>
                  <a:srgbClr val="C00000"/>
                </a:solidFill>
              </a:rPr>
            </a:br>
            <a:r>
              <a:rPr lang="en-US" sz="6600" dirty="0" smtClean="0">
                <a:solidFill>
                  <a:srgbClr val="C00000"/>
                </a:solidFill>
              </a:rPr>
              <a:t>BY</a:t>
            </a:r>
            <a:endParaRPr lang="en-US" sz="66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  <a:buNone/>
            </a:pPr>
            <a:r>
              <a:rPr lang="en-US" sz="3200" b="1" dirty="0" smtClean="0">
                <a:solidFill>
                  <a:srgbClr val="00B050"/>
                </a:solidFill>
              </a:rPr>
              <a:t>			B.AUGUSTINE </a:t>
            </a:r>
            <a:r>
              <a:rPr lang="en-US" sz="3200" b="1" dirty="0" smtClean="0">
                <a:solidFill>
                  <a:srgbClr val="00B050"/>
                </a:solidFill>
              </a:rPr>
              <a:t>AROCKIARAJ</a:t>
            </a:r>
          </a:p>
          <a:p>
            <a:pPr>
              <a:lnSpc>
                <a:spcPct val="200000"/>
              </a:lnSpc>
              <a:buNone/>
            </a:pPr>
            <a:r>
              <a:rPr lang="en-US" sz="3200" b="1" dirty="0" smtClean="0">
                <a:solidFill>
                  <a:srgbClr val="00B050"/>
                </a:solidFill>
              </a:rPr>
              <a:t>DEPT.OF.BUSINESS ADMINISTRATION,</a:t>
            </a:r>
          </a:p>
          <a:p>
            <a:pPr>
              <a:lnSpc>
                <a:spcPct val="200000"/>
              </a:lnSpc>
              <a:buNone/>
            </a:pPr>
            <a:r>
              <a:rPr lang="en-US" sz="3200" b="1" dirty="0" smtClean="0">
                <a:solidFill>
                  <a:srgbClr val="00B050"/>
                </a:solidFill>
              </a:rPr>
              <a:t>ST.JOSEPH’S COLLEGE(AUTONOMOUS),</a:t>
            </a:r>
          </a:p>
          <a:p>
            <a:pPr algn="ctr">
              <a:lnSpc>
                <a:spcPct val="200000"/>
              </a:lnSpc>
              <a:buNone/>
            </a:pPr>
            <a:r>
              <a:rPr lang="en-US" sz="3200" b="1" dirty="0" smtClean="0">
                <a:solidFill>
                  <a:srgbClr val="00B050"/>
                </a:solidFill>
              </a:rPr>
              <a:t>TRICHIRAPPALLI.-02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dirty="0" smtClean="0">
                <a:solidFill>
                  <a:srgbClr val="FF0000"/>
                </a:solidFill>
              </a:rPr>
              <a:t>GRAPEVINE</a:t>
            </a:r>
            <a:endParaRPr lang="en-US" sz="6000" b="1" dirty="0">
              <a:solidFill>
                <a:srgbClr val="FF0000"/>
              </a:solidFill>
            </a:endParaRPr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19200" y="1752600"/>
            <a:ext cx="6629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>
                <a:solidFill>
                  <a:srgbClr val="FF0000"/>
                </a:solidFill>
              </a:rPr>
              <a:t>4 TYPES:</a:t>
            </a:r>
            <a:endParaRPr lang="en-US" sz="6600" b="1" dirty="0">
              <a:solidFill>
                <a:srgbClr val="FF0000"/>
              </a:solidFill>
            </a:endParaRPr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" y="2209800"/>
            <a:ext cx="8229600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b="1" dirty="0" smtClean="0">
                <a:solidFill>
                  <a:srgbClr val="FF0000"/>
                </a:solidFill>
              </a:rPr>
              <a:t>IMPORTANCE OF GRAPEVINE:</a:t>
            </a:r>
            <a:endParaRPr lang="en-US" sz="48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en-US" b="1" dirty="0" smtClean="0">
                <a:solidFill>
                  <a:srgbClr val="7030A0"/>
                </a:solidFill>
              </a:rPr>
              <a:t>A SAFETY VALUE</a:t>
            </a:r>
          </a:p>
          <a:p>
            <a:pPr>
              <a:lnSpc>
                <a:spcPct val="200000"/>
              </a:lnSpc>
            </a:pPr>
            <a:r>
              <a:rPr lang="en-US" b="1" dirty="0" smtClean="0">
                <a:solidFill>
                  <a:srgbClr val="7030A0"/>
                </a:solidFill>
              </a:rPr>
              <a:t>ORGANISATIONAL SOLIDARITY AND COHESION</a:t>
            </a:r>
          </a:p>
          <a:p>
            <a:pPr>
              <a:lnSpc>
                <a:spcPct val="200000"/>
              </a:lnSpc>
            </a:pPr>
            <a:r>
              <a:rPr lang="en-US" b="1" dirty="0" smtClean="0">
                <a:solidFill>
                  <a:srgbClr val="7030A0"/>
                </a:solidFill>
              </a:rPr>
              <a:t>SUPPLEMENT TO OTHER CHANNELS</a:t>
            </a:r>
          </a:p>
          <a:p>
            <a:pPr>
              <a:lnSpc>
                <a:spcPct val="200000"/>
              </a:lnSpc>
            </a:pPr>
            <a:r>
              <a:rPr lang="en-US" b="1" dirty="0" smtClean="0">
                <a:solidFill>
                  <a:srgbClr val="7030A0"/>
                </a:solidFill>
              </a:rPr>
              <a:t>QUICK TRANSMISSON</a:t>
            </a:r>
          </a:p>
          <a:p>
            <a:pPr>
              <a:lnSpc>
                <a:spcPct val="200000"/>
              </a:lnSpc>
            </a:pPr>
            <a:r>
              <a:rPr lang="en-US" b="1" dirty="0" smtClean="0">
                <a:solidFill>
                  <a:srgbClr val="7030A0"/>
                </a:solidFill>
              </a:rPr>
              <a:t>FEEDBACK.</a:t>
            </a:r>
            <a:endParaRPr lang="en-US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>
                <a:solidFill>
                  <a:srgbClr val="FF0000"/>
                </a:solidFill>
              </a:rPr>
              <a:t>DEMERITS OF GRAPEVINE:</a:t>
            </a:r>
            <a:endParaRPr lang="en-US" sz="54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50000"/>
              </a:lnSpc>
            </a:pPr>
            <a:r>
              <a:rPr lang="en-US" b="1" dirty="0" smtClean="0">
                <a:solidFill>
                  <a:srgbClr val="7030A0"/>
                </a:solidFill>
              </a:rPr>
              <a:t>DISTORTION</a:t>
            </a:r>
          </a:p>
          <a:p>
            <a:pPr>
              <a:lnSpc>
                <a:spcPct val="250000"/>
              </a:lnSpc>
            </a:pPr>
            <a:r>
              <a:rPr lang="en-US" b="1" dirty="0" smtClean="0">
                <a:solidFill>
                  <a:srgbClr val="7030A0"/>
                </a:solidFill>
              </a:rPr>
              <a:t>INCOMPLETE INFORMATION</a:t>
            </a:r>
          </a:p>
          <a:p>
            <a:pPr>
              <a:lnSpc>
                <a:spcPct val="250000"/>
              </a:lnSpc>
            </a:pPr>
            <a:r>
              <a:rPr lang="en-US" b="1" dirty="0" smtClean="0">
                <a:solidFill>
                  <a:srgbClr val="7030A0"/>
                </a:solidFill>
              </a:rPr>
              <a:t>DAMAGING SWIFTNESS.</a:t>
            </a:r>
            <a:endParaRPr lang="en-US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71600" y="1524000"/>
            <a:ext cx="65532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6000" dirty="0" smtClean="0">
                <a:latin typeface="Arial Black" pitchFamily="34" charset="0"/>
              </a:rPr>
              <a:t>BUSINESS COMMUNICATION</a:t>
            </a:r>
            <a:endParaRPr lang="en-US" sz="6000" dirty="0">
              <a:latin typeface="Arial Black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7200" b="1" dirty="0" smtClean="0">
                <a:solidFill>
                  <a:srgbClr val="FF0000"/>
                </a:solidFill>
                <a:latin typeface="Arial Black" pitchFamily="34" charset="0"/>
              </a:rPr>
              <a:t>UNIT-1</a:t>
            </a:r>
            <a:endParaRPr lang="en-US" sz="7200" b="1" dirty="0">
              <a:solidFill>
                <a:srgbClr val="FF000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838200"/>
            <a:ext cx="76200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3716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Arial Black" pitchFamily="34" charset="0"/>
              </a:rPr>
              <a:t>What is communication?</a:t>
            </a:r>
            <a:endParaRPr lang="en-US" b="1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000" b="1" dirty="0" smtClean="0">
                <a:solidFill>
                  <a:srgbClr val="7030A0"/>
                </a:solidFill>
                <a:latin typeface="Arial Black" pitchFamily="34" charset="0"/>
              </a:rPr>
              <a:t>communication is the process by which information is transmitted between individuals and </a:t>
            </a:r>
            <a:r>
              <a:rPr lang="en-US" sz="4000" b="1" dirty="0" err="1" smtClean="0">
                <a:solidFill>
                  <a:srgbClr val="7030A0"/>
                </a:solidFill>
                <a:latin typeface="Arial Black" pitchFamily="34" charset="0"/>
              </a:rPr>
              <a:t>organisation</a:t>
            </a:r>
            <a:r>
              <a:rPr lang="en-US" sz="4000" b="1" dirty="0" smtClean="0">
                <a:solidFill>
                  <a:srgbClr val="7030A0"/>
                </a:solidFill>
                <a:latin typeface="Arial Black" pitchFamily="34" charset="0"/>
              </a:rPr>
              <a:t> so that an understanding response results.</a:t>
            </a:r>
            <a:endParaRPr lang="en-US" sz="4000" b="1" dirty="0">
              <a:solidFill>
                <a:srgbClr val="7030A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143000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IMPORTANT POINTS OF COMMUNICITION:</a:t>
            </a:r>
            <a:br>
              <a:rPr lang="en-US" sz="3600" b="1" dirty="0" smtClean="0">
                <a:solidFill>
                  <a:srgbClr val="FF0000"/>
                </a:solidFill>
              </a:rPr>
            </a:b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3200" b="1" dirty="0" smtClean="0">
                <a:solidFill>
                  <a:srgbClr val="7030A0"/>
                </a:solidFill>
              </a:rPr>
              <a:t>1.</a:t>
            </a:r>
            <a:r>
              <a:rPr lang="en-US" b="1" dirty="0" smtClean="0">
                <a:solidFill>
                  <a:srgbClr val="7030A0"/>
                </a:solidFill>
              </a:rPr>
              <a:t>THE PROCESS OF COMMUNICATION INVOLVES THE COMMUNICATION OF IDEAS.</a:t>
            </a:r>
          </a:p>
          <a:p>
            <a:pPr>
              <a:buNone/>
            </a:pPr>
            <a:r>
              <a:rPr lang="en-US" sz="3200" b="1" dirty="0" smtClean="0">
                <a:solidFill>
                  <a:srgbClr val="7030A0"/>
                </a:solidFill>
              </a:rPr>
              <a:t>2.</a:t>
            </a:r>
            <a:r>
              <a:rPr lang="en-US" b="1" dirty="0" smtClean="0">
                <a:solidFill>
                  <a:srgbClr val="7030A0"/>
                </a:solidFill>
              </a:rPr>
              <a:t>THE IDEA SHOULD BE ACCURATELY REPLICATED IN THE RECIEVAR MIND.</a:t>
            </a:r>
          </a:p>
          <a:p>
            <a:pPr>
              <a:buNone/>
            </a:pPr>
            <a:r>
              <a:rPr lang="en-US" sz="2800" b="1" dirty="0" smtClean="0">
                <a:solidFill>
                  <a:srgbClr val="7030A0"/>
                </a:solidFill>
              </a:rPr>
              <a:t>3.</a:t>
            </a:r>
            <a:r>
              <a:rPr lang="en-US" b="1" dirty="0" smtClean="0">
                <a:solidFill>
                  <a:srgbClr val="7030A0"/>
                </a:solidFill>
              </a:rPr>
              <a:t>THE TRANSMITTER IS ASSURED OF THE ACCURATE REPLICATION OF THE IDEAS BY FEEDBACK.</a:t>
            </a:r>
          </a:p>
          <a:p>
            <a:pPr>
              <a:buNone/>
            </a:pPr>
            <a:r>
              <a:rPr lang="en-US" b="1" dirty="0" smtClean="0">
                <a:solidFill>
                  <a:srgbClr val="7030A0"/>
                </a:solidFill>
              </a:rPr>
              <a:t>4.THE PURPOSE OF ALL COMMUNICATION IS TO ELICINT ACTION.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Arial Black" pitchFamily="34" charset="0"/>
              </a:rPr>
              <a:t>COMMUNICATION CYCLE: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981200"/>
            <a:ext cx="8229600" cy="4389120"/>
          </a:xfrm>
        </p:spPr>
        <p:txBody>
          <a:bodyPr>
            <a:normAutofit fontScale="85000" lnSpcReduction="20000"/>
          </a:bodyPr>
          <a:lstStyle/>
          <a:p>
            <a:r>
              <a:rPr lang="en-US" sz="4800" b="1" dirty="0" smtClean="0">
                <a:solidFill>
                  <a:srgbClr val="7030A0"/>
                </a:solidFill>
              </a:rPr>
              <a:t>INPUT</a:t>
            </a:r>
          </a:p>
          <a:p>
            <a:r>
              <a:rPr lang="en-US" sz="4800" b="1" dirty="0" smtClean="0">
                <a:solidFill>
                  <a:srgbClr val="7030A0"/>
                </a:solidFill>
              </a:rPr>
              <a:t>CHANNEL</a:t>
            </a:r>
          </a:p>
          <a:p>
            <a:r>
              <a:rPr lang="en-US" sz="4800" b="1" dirty="0" smtClean="0">
                <a:solidFill>
                  <a:srgbClr val="7030A0"/>
                </a:solidFill>
              </a:rPr>
              <a:t>MESSAGE</a:t>
            </a:r>
          </a:p>
          <a:p>
            <a:r>
              <a:rPr lang="en-US" sz="4800" b="1" dirty="0" smtClean="0">
                <a:solidFill>
                  <a:srgbClr val="7030A0"/>
                </a:solidFill>
              </a:rPr>
              <a:t>OUTPUT</a:t>
            </a:r>
          </a:p>
          <a:p>
            <a:r>
              <a:rPr lang="en-US" sz="4800" b="1" dirty="0" smtClean="0">
                <a:solidFill>
                  <a:srgbClr val="7030A0"/>
                </a:solidFill>
              </a:rPr>
              <a:t>FEEDBACK</a:t>
            </a:r>
          </a:p>
          <a:p>
            <a:r>
              <a:rPr lang="en-US" sz="4800" b="1" dirty="0" smtClean="0">
                <a:solidFill>
                  <a:srgbClr val="7030A0"/>
                </a:solidFill>
              </a:rPr>
              <a:t>BRAIN DRAIN</a:t>
            </a:r>
          </a:p>
          <a:p>
            <a:r>
              <a:rPr lang="en-US" sz="4800" b="1" dirty="0" smtClean="0">
                <a:solidFill>
                  <a:srgbClr val="7030A0"/>
                </a:solidFill>
              </a:rPr>
              <a:t>OUTPUT.</a:t>
            </a:r>
          </a:p>
          <a:p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33400"/>
            <a:ext cx="8305800" cy="1313688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MAIN OBJECTIVES OF COMMUNICATION: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sz="5100" b="1" dirty="0" smtClean="0">
                <a:solidFill>
                  <a:srgbClr val="7030A0"/>
                </a:solidFill>
              </a:rPr>
              <a:t>INFORMATION</a:t>
            </a:r>
          </a:p>
          <a:p>
            <a:r>
              <a:rPr lang="en-US" sz="5100" b="1" dirty="0" smtClean="0">
                <a:solidFill>
                  <a:srgbClr val="7030A0"/>
                </a:solidFill>
              </a:rPr>
              <a:t>ADVICE</a:t>
            </a:r>
          </a:p>
          <a:p>
            <a:r>
              <a:rPr lang="en-US" sz="5100" b="1" dirty="0" smtClean="0">
                <a:solidFill>
                  <a:srgbClr val="7030A0"/>
                </a:solidFill>
              </a:rPr>
              <a:t>ORDER</a:t>
            </a:r>
          </a:p>
          <a:p>
            <a:r>
              <a:rPr lang="en-US" sz="5100" b="1" dirty="0" smtClean="0">
                <a:solidFill>
                  <a:srgbClr val="7030A0"/>
                </a:solidFill>
              </a:rPr>
              <a:t>SUGGESTION</a:t>
            </a:r>
          </a:p>
          <a:p>
            <a:r>
              <a:rPr lang="en-US" sz="5100" b="1" dirty="0" smtClean="0">
                <a:solidFill>
                  <a:srgbClr val="7030A0"/>
                </a:solidFill>
              </a:rPr>
              <a:t>PERSUATION</a:t>
            </a:r>
          </a:p>
          <a:p>
            <a:r>
              <a:rPr lang="en-US" sz="5100" b="1" dirty="0" smtClean="0">
                <a:solidFill>
                  <a:srgbClr val="7030A0"/>
                </a:solidFill>
              </a:rPr>
              <a:t> EDUCATION </a:t>
            </a:r>
          </a:p>
          <a:p>
            <a:r>
              <a:rPr lang="en-US" sz="5100" b="1" dirty="0" smtClean="0">
                <a:solidFill>
                  <a:srgbClr val="7030A0"/>
                </a:solidFill>
              </a:rPr>
              <a:t>WARNING </a:t>
            </a:r>
          </a:p>
          <a:p>
            <a:r>
              <a:rPr lang="en-US" sz="5100" b="1" dirty="0" smtClean="0">
                <a:solidFill>
                  <a:srgbClr val="7030A0"/>
                </a:solidFill>
              </a:rPr>
              <a:t>RASING MORALE</a:t>
            </a:r>
          </a:p>
          <a:p>
            <a:r>
              <a:rPr lang="en-US" sz="5100" b="1" dirty="0" smtClean="0">
                <a:solidFill>
                  <a:srgbClr val="7030A0"/>
                </a:solidFill>
              </a:rPr>
              <a:t>MOTIVATION.</a:t>
            </a:r>
          </a:p>
          <a:p>
            <a:endParaRPr lang="en-US" dirty="0" smtClean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>
            <a:noAutofit/>
          </a:bodyPr>
          <a:lstStyle/>
          <a:p>
            <a:r>
              <a:rPr lang="en-US" sz="5400" dirty="0" smtClean="0">
                <a:solidFill>
                  <a:srgbClr val="FF0000"/>
                </a:solidFill>
              </a:rPr>
              <a:t>TYPES OF COMMUNICATION:</a:t>
            </a:r>
            <a:endParaRPr lang="en-US" sz="54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50000"/>
              </a:lnSpc>
            </a:pPr>
            <a:r>
              <a:rPr lang="en-US" b="1" dirty="0" smtClean="0">
                <a:solidFill>
                  <a:srgbClr val="7030A0"/>
                </a:solidFill>
              </a:rPr>
              <a:t>DOWNWARD COMMUNICATION</a:t>
            </a:r>
          </a:p>
          <a:p>
            <a:pPr>
              <a:lnSpc>
                <a:spcPct val="250000"/>
              </a:lnSpc>
            </a:pPr>
            <a:r>
              <a:rPr lang="en-US" b="1" dirty="0" smtClean="0">
                <a:solidFill>
                  <a:srgbClr val="7030A0"/>
                </a:solidFill>
              </a:rPr>
              <a:t>UPWARD COMMUNICATION</a:t>
            </a:r>
          </a:p>
          <a:p>
            <a:pPr>
              <a:lnSpc>
                <a:spcPct val="250000"/>
              </a:lnSpc>
            </a:pPr>
            <a:r>
              <a:rPr lang="en-US" b="1" dirty="0" smtClean="0">
                <a:solidFill>
                  <a:srgbClr val="7030A0"/>
                </a:solidFill>
              </a:rPr>
              <a:t>HORIZONTAL COMMUNICATION</a:t>
            </a:r>
          </a:p>
          <a:p>
            <a:pPr>
              <a:lnSpc>
                <a:spcPct val="250000"/>
              </a:lnSpc>
            </a:pPr>
            <a:r>
              <a:rPr lang="en-US" b="1" dirty="0" smtClean="0">
                <a:solidFill>
                  <a:srgbClr val="7030A0"/>
                </a:solidFill>
              </a:rPr>
              <a:t>GRAPEVINE .</a:t>
            </a:r>
            <a:endParaRPr lang="en-US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160</TotalTime>
  <Words>341</Words>
  <Application>Microsoft Office PowerPoint</Application>
  <PresentationFormat>On-screen Show (4:3)</PresentationFormat>
  <Paragraphs>104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Flow</vt:lpstr>
      <vt:lpstr>WELCOME</vt:lpstr>
      <vt:lpstr>PPT-PRESENTAION BY</vt:lpstr>
      <vt:lpstr>BUSINESS COMMUNICATION</vt:lpstr>
      <vt:lpstr>Slide 4</vt:lpstr>
      <vt:lpstr>What is communication?</vt:lpstr>
      <vt:lpstr>IMPORTANT POINTS OF COMMUNICITION: </vt:lpstr>
      <vt:lpstr>COMMUNICATION CYCLE:</vt:lpstr>
      <vt:lpstr>MAIN OBJECTIVES OF COMMUNICATION:</vt:lpstr>
      <vt:lpstr>TYPES OF COMMUNICATION:</vt:lpstr>
      <vt:lpstr>COMMUNICATION PATTERN:</vt:lpstr>
      <vt:lpstr>COMMUNICATION PATTERN:</vt:lpstr>
      <vt:lpstr>DOWNWARD COMMUNICATION:</vt:lpstr>
      <vt:lpstr>OBJECTIVES:</vt:lpstr>
      <vt:lpstr>LIMITATIONS:</vt:lpstr>
      <vt:lpstr>UPWARD COMMUNICATION:</vt:lpstr>
      <vt:lpstr>IMPORTANCE:</vt:lpstr>
      <vt:lpstr>LIMITATIONS:</vt:lpstr>
      <vt:lpstr>HORIZONTAL COMMUNICATION:</vt:lpstr>
      <vt:lpstr>HORIZONTAL COMMUNICATION:</vt:lpstr>
      <vt:lpstr>GRAPEVINE</vt:lpstr>
      <vt:lpstr>4 TYPES:</vt:lpstr>
      <vt:lpstr>IMPORTANCE OF GRAPEVINE:</vt:lpstr>
      <vt:lpstr>DEMERITS OF GRAPEVINE:</vt:lpstr>
      <vt:lpstr>Slide 24</vt:lpstr>
    </vt:vector>
  </TitlesOfParts>
  <Company>sjc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BUSINESS COMMUNICATION</dc:title>
  <dc:creator>stud</dc:creator>
  <cp:lastModifiedBy>welcome</cp:lastModifiedBy>
  <cp:revision>19</cp:revision>
  <dcterms:created xsi:type="dcterms:W3CDTF">2011-07-18T03:53:06Z</dcterms:created>
  <dcterms:modified xsi:type="dcterms:W3CDTF">2018-08-01T07:53:04Z</dcterms:modified>
</cp:coreProperties>
</file>